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5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47">
          <p15:clr>
            <a:srgbClr val="000000"/>
          </p15:clr>
        </p15:guide>
        <p15:guide id="2" orient="horz" pos="1344">
          <p15:clr>
            <a:srgbClr val="A4A3A4"/>
          </p15:clr>
        </p15:guide>
        <p15:guide id="3" orient="horz" pos="981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hoafxxnIMXylZuSV9kqu4AF6v0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151D41-EDDB-4275-8F75-06607A2EC5C6}">
  <a:tblStyle styleId="{68151D41-EDDB-4275-8F75-06607A2EC5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7"/>
        <p:guide pos="1344" orient="horz"/>
        <p:guide pos="98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penSans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befa93e2d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cbefa93e2d_1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befa93e2d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cbefa93e2d_1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befa93e2d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cbefa93e2d_1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befa93e2d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cbefa93e2d_1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befa93e2d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cbefa93e2d_1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befa93e2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cbefa93e2d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befa93e2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cbefa93e2d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befa93e2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cbefa93e2d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befa93e2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cbefa93e2d_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befa93e2d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cbefa93e2d_1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2">
            <a:alphaModFix/>
          </a:blip>
          <a:srcRect b="8845" l="0" r="0" t="162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9"/>
          <p:cNvGrpSpPr/>
          <p:nvPr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12" name="Google Shape;12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3;p29"/>
            <p:cNvSpPr/>
            <p:nvPr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Google Shape;1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7539" y="611835"/>
            <a:ext cx="2361600" cy="72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/>
          <p:nvPr>
            <p:ph type="ctrTitle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9"/>
          <p:cNvSpPr txBox="1"/>
          <p:nvPr>
            <p:ph idx="1" type="subTitle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16"/>
          <p:cNvSpPr txBox="1"/>
          <p:nvPr>
            <p:ph idx="2" type="body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411"/>
              </a:srgbClr>
            </a:outerShdw>
          </a:effectLst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объект">
  <p:cSld name="Заголовок, подзаголовок и объект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idx="1" type="body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2" type="body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заголовок и Сравнение">
  <p:cSld name="Подзаголовок и Сравнение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7" name="Google Shape;27;p13"/>
          <p:cNvSpPr txBox="1"/>
          <p:nvPr>
            <p:ph idx="1" type="body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2" type="body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3" type="body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slow" p14:dur="2500">
    <p:checke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слайд пустой">
  <p:cSld name="Закрывающий слайд пустой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8845" l="0" r="0" t="1627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5410" y="2096584"/>
            <a:ext cx="1332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8526" y="2042584"/>
            <a:ext cx="471038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do.bmstu.ru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/>
          <p:nvPr/>
        </p:nvSpPr>
        <p:spPr>
          <a:xfrm flipH="1">
            <a:off x="10711835" y="2096584"/>
            <a:ext cx="130790" cy="1332000"/>
          </a:xfrm>
          <a:custGeom>
            <a:rect b="b" l="l" r="r" t="t"/>
            <a:pathLst>
              <a:path extrusionOk="0" h="424732" w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8845" l="0" r="0" t="162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5"/>
          <p:cNvGrpSpPr/>
          <p:nvPr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39" name="Google Shape;39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40;p5"/>
            <p:cNvSpPr/>
            <p:nvPr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" name="Google Shape;4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7539" y="611835"/>
            <a:ext cx="2361600" cy="72195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type="ctrTitle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объект">
  <p:cSld name="Заголовок, подзаголовок и объект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" type="body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текст и объект">
  <p:cSld name="Заголовок, текст и объект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/>
          <p:nvPr>
            <p:ph idx="1" type="body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4" name="Google Shape;54;p17"/>
          <p:cNvSpPr txBox="1"/>
          <p:nvPr>
            <p:ph idx="2" type="body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 p14:dur="2500">
    <p:checker dir="vert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0566" y="446017"/>
            <a:ext cx="2361600" cy="7228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8"/>
          <p:cNvSpPr txBox="1"/>
          <p:nvPr>
            <p:ph idx="1" type="body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transition spd="slow" p14:dur="2500">
    <p:checker dir="vert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20566" y="446017"/>
            <a:ext cx="2361600" cy="72288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slow" p14:dur="2500">
    <p:checker dir="vert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vkr-baum-petrovsv.onrender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type="ctrTitle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900">
                <a:solidFill>
                  <a:srgbClr val="F2F2F2"/>
                </a:solidFill>
              </a:rPr>
              <a:t>ВЫПУСКНАЯ КВАЛИФИКАЦИОННАЯ РАБОТА </a:t>
            </a:r>
            <a:endParaRPr b="1" sz="1900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900">
                <a:solidFill>
                  <a:srgbClr val="F2F2F2"/>
                </a:solidFill>
              </a:rPr>
              <a:t>по курсу </a:t>
            </a:r>
            <a:r>
              <a:rPr lang="ru-RU" sz="1900">
                <a:solidFill>
                  <a:srgbClr val="F2F2F2"/>
                </a:solidFill>
              </a:rPr>
              <a:t>«Data Science Pro»</a:t>
            </a:r>
            <a:endParaRPr sz="1900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900">
                <a:solidFill>
                  <a:srgbClr val="F2F2F2"/>
                </a:solidFill>
              </a:rPr>
              <a:t>П</a:t>
            </a:r>
            <a:r>
              <a:rPr b="1" lang="ru-RU" sz="1900">
                <a:solidFill>
                  <a:srgbClr val="F2F2F2"/>
                </a:solidFill>
              </a:rPr>
              <a:t>рогнозирование конечных свойств новых материалов (композиционных материалов)</a:t>
            </a:r>
            <a:endParaRPr b="1" sz="1900">
              <a:solidFill>
                <a:srgbClr val="F2F2F2"/>
              </a:solidFill>
            </a:endParaRPr>
          </a:p>
        </p:txBody>
      </p:sp>
      <p:sp>
        <p:nvSpPr>
          <p:cNvPr id="71" name="Google Shape;71;p1"/>
          <p:cNvSpPr txBox="1"/>
          <p:nvPr>
            <p:ph idx="1" type="subTitle"/>
          </p:nvPr>
        </p:nvSpPr>
        <p:spPr>
          <a:xfrm>
            <a:off x="1120961" y="4178708"/>
            <a:ext cx="9119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/>
          </a:p>
          <a:p>
            <a: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sz="1900"/>
              <a:t>Петров Сергей Вячеславович</a:t>
            </a:r>
            <a:endParaRPr sz="1900"/>
          </a:p>
          <a:p>
            <a: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sz="1200"/>
              <a:t>Москва, 2024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g2cbefa93e2d_1_123"/>
          <p:cNvGrpSpPr/>
          <p:nvPr/>
        </p:nvGrpSpPr>
        <p:grpSpPr>
          <a:xfrm>
            <a:off x="3174969" y="455068"/>
            <a:ext cx="7231095" cy="666007"/>
            <a:chOff x="1476754" y="3499669"/>
            <a:chExt cx="8709015" cy="666007"/>
          </a:xfrm>
        </p:grpSpPr>
        <p:sp>
          <p:nvSpPr>
            <p:cNvPr id="214" name="Google Shape;214;g2cbefa93e2d_1_123"/>
            <p:cNvSpPr/>
            <p:nvPr/>
          </p:nvSpPr>
          <p:spPr>
            <a:xfrm>
              <a:off x="1476769" y="3499676"/>
              <a:ext cx="87090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Используемые модели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2cbefa93e2d_1_123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cbefa93e2d_1_123"/>
            <p:cNvSpPr/>
            <p:nvPr/>
          </p:nvSpPr>
          <p:spPr>
            <a:xfrm flipH="1">
              <a:off x="6281067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g2cbefa93e2d_1_123"/>
          <p:cNvSpPr txBox="1"/>
          <p:nvPr>
            <p:ph idx="12" type="sldNum"/>
          </p:nvPr>
        </p:nvSpPr>
        <p:spPr>
          <a:xfrm>
            <a:off x="1569025" y="6117400"/>
            <a:ext cx="8877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8" name="Google Shape;218;g2cbefa93e2d_1_123"/>
          <p:cNvSpPr/>
          <p:nvPr/>
        </p:nvSpPr>
        <p:spPr>
          <a:xfrm>
            <a:off x="3921828" y="1688665"/>
            <a:ext cx="3473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600">
                <a:solidFill>
                  <a:srgbClr val="1C4587"/>
                </a:solidFill>
              </a:rPr>
              <a:t>Catboost</a:t>
            </a:r>
            <a:endParaRPr b="1" sz="1600">
              <a:solidFill>
                <a:srgbClr val="1C4587"/>
              </a:solidFill>
            </a:endParaRPr>
          </a:p>
        </p:txBody>
      </p:sp>
      <p:grpSp>
        <p:nvGrpSpPr>
          <p:cNvPr id="219" name="Google Shape;219;g2cbefa93e2d_1_123"/>
          <p:cNvGrpSpPr/>
          <p:nvPr/>
        </p:nvGrpSpPr>
        <p:grpSpPr>
          <a:xfrm>
            <a:off x="3225767" y="2284099"/>
            <a:ext cx="368859" cy="490127"/>
            <a:chOff x="623996" y="1592262"/>
            <a:chExt cx="333900" cy="508800"/>
          </a:xfrm>
        </p:grpSpPr>
        <p:cxnSp>
          <p:nvCxnSpPr>
            <p:cNvPr id="220" name="Google Shape;220;g2cbefa93e2d_1_123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g2cbefa93e2d_1_123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g2cbefa93e2d_1_123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3" name="Google Shape;223;g2cbefa93e2d_1_123"/>
          <p:cNvGrpSpPr/>
          <p:nvPr/>
        </p:nvGrpSpPr>
        <p:grpSpPr>
          <a:xfrm>
            <a:off x="3225767" y="2965775"/>
            <a:ext cx="368859" cy="490127"/>
            <a:chOff x="623996" y="1592262"/>
            <a:chExt cx="333900" cy="508800"/>
          </a:xfrm>
        </p:grpSpPr>
        <p:cxnSp>
          <p:nvCxnSpPr>
            <p:cNvPr id="224" name="Google Shape;224;g2cbefa93e2d_1_123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g2cbefa93e2d_1_123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g2cbefa93e2d_1_123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7" name="Google Shape;227;g2cbefa93e2d_1_123"/>
          <p:cNvGrpSpPr/>
          <p:nvPr/>
        </p:nvGrpSpPr>
        <p:grpSpPr>
          <a:xfrm>
            <a:off x="3262934" y="4179328"/>
            <a:ext cx="386656" cy="501321"/>
            <a:chOff x="623996" y="1592262"/>
            <a:chExt cx="333900" cy="508800"/>
          </a:xfrm>
        </p:grpSpPr>
        <p:cxnSp>
          <p:nvCxnSpPr>
            <p:cNvPr id="228" name="Google Shape;228;g2cbefa93e2d_1_123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g2cbefa93e2d_1_123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" name="Google Shape;230;g2cbefa93e2d_1_123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1" name="Google Shape;231;g2cbefa93e2d_1_123"/>
          <p:cNvGrpSpPr/>
          <p:nvPr/>
        </p:nvGrpSpPr>
        <p:grpSpPr>
          <a:xfrm>
            <a:off x="3261748" y="5425648"/>
            <a:ext cx="386656" cy="501321"/>
            <a:chOff x="623996" y="1592262"/>
            <a:chExt cx="333900" cy="508800"/>
          </a:xfrm>
        </p:grpSpPr>
        <p:cxnSp>
          <p:nvCxnSpPr>
            <p:cNvPr id="232" name="Google Shape;232;g2cbefa93e2d_1_123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" name="Google Shape;233;g2cbefa93e2d_1_123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" name="Google Shape;234;g2cbefa93e2d_1_123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5" name="Google Shape;235;g2cbefa93e2d_1_123"/>
          <p:cNvSpPr/>
          <p:nvPr/>
        </p:nvSpPr>
        <p:spPr>
          <a:xfrm>
            <a:off x="3868339" y="3172184"/>
            <a:ext cx="6828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C4587"/>
                </a:solidFill>
              </a:rPr>
              <a:t>Ridge</a:t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236" name="Google Shape;236;g2cbefa93e2d_1_123"/>
          <p:cNvSpPr/>
          <p:nvPr/>
        </p:nvSpPr>
        <p:spPr>
          <a:xfrm>
            <a:off x="3459435" y="2386948"/>
            <a:ext cx="369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cbefa93e2d_1_123"/>
          <p:cNvSpPr/>
          <p:nvPr/>
        </p:nvSpPr>
        <p:spPr>
          <a:xfrm>
            <a:off x="3459442" y="3079939"/>
            <a:ext cx="2631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cbefa93e2d_1_123"/>
          <p:cNvSpPr/>
          <p:nvPr/>
        </p:nvSpPr>
        <p:spPr>
          <a:xfrm>
            <a:off x="3893383" y="4985710"/>
            <a:ext cx="7219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C4587"/>
                </a:solidFill>
              </a:rPr>
              <a:t>DecisionTreeRegressor</a:t>
            </a:r>
            <a:endParaRPr b="1" sz="1600">
              <a:solidFill>
                <a:srgbClr val="1C4587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239" name="Google Shape;239;g2cbefa93e2d_1_123"/>
          <p:cNvSpPr/>
          <p:nvPr/>
        </p:nvSpPr>
        <p:spPr>
          <a:xfrm>
            <a:off x="3497517" y="3704072"/>
            <a:ext cx="349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cbefa93e2d_1_123"/>
          <p:cNvSpPr/>
          <p:nvPr/>
        </p:nvSpPr>
        <p:spPr>
          <a:xfrm>
            <a:off x="3966038" y="5578115"/>
            <a:ext cx="53412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C4587"/>
                </a:solidFill>
              </a:rPr>
              <a:t>ADABoostRegressor</a:t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241" name="Google Shape;241;g2cbefa93e2d_1_123"/>
          <p:cNvSpPr/>
          <p:nvPr/>
        </p:nvSpPr>
        <p:spPr>
          <a:xfrm>
            <a:off x="3500611" y="5521186"/>
            <a:ext cx="434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lang="ru-RU" sz="3600">
                <a:solidFill>
                  <a:srgbClr val="065CAB"/>
                </a:solidFill>
              </a:rPr>
              <a:t>7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" name="Google Shape;242;g2cbefa93e2d_1_123"/>
          <p:cNvGrpSpPr/>
          <p:nvPr/>
        </p:nvGrpSpPr>
        <p:grpSpPr>
          <a:xfrm>
            <a:off x="3225767" y="1579834"/>
            <a:ext cx="368859" cy="490127"/>
            <a:chOff x="623996" y="1592262"/>
            <a:chExt cx="333900" cy="508800"/>
          </a:xfrm>
        </p:grpSpPr>
        <p:cxnSp>
          <p:nvCxnSpPr>
            <p:cNvPr id="243" name="Google Shape;243;g2cbefa93e2d_1_123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g2cbefa93e2d_1_123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" name="Google Shape;245;g2cbefa93e2d_1_123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6" name="Google Shape;246;g2cbefa93e2d_1_123"/>
          <p:cNvSpPr/>
          <p:nvPr/>
        </p:nvSpPr>
        <p:spPr>
          <a:xfrm>
            <a:off x="3459482" y="1700044"/>
            <a:ext cx="369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g2cbefa93e2d_1_123"/>
          <p:cNvGrpSpPr/>
          <p:nvPr/>
        </p:nvGrpSpPr>
        <p:grpSpPr>
          <a:xfrm>
            <a:off x="3232245" y="3542478"/>
            <a:ext cx="386656" cy="501321"/>
            <a:chOff x="623996" y="1592262"/>
            <a:chExt cx="333900" cy="508800"/>
          </a:xfrm>
        </p:grpSpPr>
        <p:cxnSp>
          <p:nvCxnSpPr>
            <p:cNvPr id="248" name="Google Shape;248;g2cbefa93e2d_1_123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g2cbefa93e2d_1_123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" name="Google Shape;250;g2cbefa93e2d_1_123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51" name="Google Shape;251;g2cbefa93e2d_1_123"/>
          <p:cNvGrpSpPr/>
          <p:nvPr/>
        </p:nvGrpSpPr>
        <p:grpSpPr>
          <a:xfrm>
            <a:off x="3240260" y="4775035"/>
            <a:ext cx="386656" cy="501321"/>
            <a:chOff x="623996" y="1592262"/>
            <a:chExt cx="333900" cy="508800"/>
          </a:xfrm>
        </p:grpSpPr>
        <p:cxnSp>
          <p:nvCxnSpPr>
            <p:cNvPr id="252" name="Google Shape;252;g2cbefa93e2d_1_123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g2cbefa93e2d_1_123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" name="Google Shape;254;g2cbefa93e2d_1_123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5" name="Google Shape;255;g2cbefa93e2d_1_123"/>
          <p:cNvSpPr/>
          <p:nvPr/>
        </p:nvSpPr>
        <p:spPr>
          <a:xfrm>
            <a:off x="3931814" y="3690547"/>
            <a:ext cx="7219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C4587"/>
                </a:solidFill>
              </a:rPr>
              <a:t>GradientBoostingRegressor</a:t>
            </a:r>
            <a:endParaRPr b="1" sz="1600">
              <a:solidFill>
                <a:srgbClr val="1C4587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256" name="Google Shape;256;g2cbefa93e2d_1_123"/>
          <p:cNvSpPr/>
          <p:nvPr/>
        </p:nvSpPr>
        <p:spPr>
          <a:xfrm>
            <a:off x="3485229" y="4944697"/>
            <a:ext cx="349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lang="ru-RU" sz="3600">
                <a:solidFill>
                  <a:srgbClr val="065CAB"/>
                </a:solidFill>
              </a:rPr>
              <a:t>6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cbefa93e2d_1_123"/>
          <p:cNvSpPr/>
          <p:nvPr/>
        </p:nvSpPr>
        <p:spPr>
          <a:xfrm>
            <a:off x="3893374" y="4312928"/>
            <a:ext cx="53412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C4587"/>
                </a:solidFill>
              </a:rPr>
              <a:t>SVR(Suport vector machine)</a:t>
            </a:r>
            <a:endParaRPr b="1" sz="1600">
              <a:solidFill>
                <a:srgbClr val="1C4587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258" name="Google Shape;258;g2cbefa93e2d_1_123"/>
          <p:cNvSpPr/>
          <p:nvPr/>
        </p:nvSpPr>
        <p:spPr>
          <a:xfrm>
            <a:off x="3469923" y="4274736"/>
            <a:ext cx="4347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cbefa93e2d_1_123"/>
          <p:cNvSpPr/>
          <p:nvPr/>
        </p:nvSpPr>
        <p:spPr>
          <a:xfrm>
            <a:off x="3828473" y="2446745"/>
            <a:ext cx="6828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C4587"/>
                </a:solidFill>
              </a:rPr>
              <a:t>LinearRegression</a:t>
            </a:r>
            <a:endParaRPr b="1" sz="1600">
              <a:solidFill>
                <a:srgbClr val="1C4587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befa93e2d_1_176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5" name="Google Shape;265;g2cbefa93e2d_1_176"/>
          <p:cNvSpPr txBox="1"/>
          <p:nvPr/>
        </p:nvSpPr>
        <p:spPr>
          <a:xfrm>
            <a:off x="1729375" y="1434413"/>
            <a:ext cx="3835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ru-RU" sz="4992">
                <a:solidFill>
                  <a:srgbClr val="F1C232"/>
                </a:solidFill>
                <a:highlight>
                  <a:srgbClr val="FFFFFF"/>
                </a:highlight>
              </a:rPr>
              <a:t>Прочность при растяжении, МПа </a:t>
            </a:r>
            <a:endParaRPr sz="4992">
              <a:solidFill>
                <a:srgbClr val="F1C23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891"/>
              <a:buFont typeface="Arial"/>
              <a:buNone/>
            </a:pPr>
            <a:r>
              <a:rPr lang="ru-RU" sz="3680">
                <a:solidFill>
                  <a:srgbClr val="1C4587"/>
                </a:solidFill>
                <a:highlight>
                  <a:srgbClr val="FFFFFF"/>
                </a:highlight>
              </a:rPr>
              <a:t>(в</a:t>
            </a:r>
            <a:r>
              <a:rPr lang="ru-RU" sz="3680">
                <a:solidFill>
                  <a:srgbClr val="1C4587"/>
                </a:solidFill>
                <a:highlight>
                  <a:srgbClr val="FFFFFF"/>
                </a:highlight>
              </a:rPr>
              <a:t>ыбрана  модель SVR (Support vector machine)) </a:t>
            </a:r>
            <a:endParaRPr sz="1254">
              <a:solidFill>
                <a:srgbClr val="1C4587"/>
              </a:solidFill>
            </a:endParaRPr>
          </a:p>
        </p:txBody>
      </p:sp>
      <p:graphicFrame>
        <p:nvGraphicFramePr>
          <p:cNvPr id="266" name="Google Shape;266;g2cbefa93e2d_1_176"/>
          <p:cNvGraphicFramePr/>
          <p:nvPr/>
        </p:nvGraphicFramePr>
        <p:xfrm>
          <a:off x="458325" y="205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{68151D41-EDDB-4275-8F75-06607A2EC5C6}</a:tableStyleId>
              </a:tblPr>
              <a:tblGrid>
                <a:gridCol w="386925"/>
                <a:gridCol w="1035050"/>
                <a:gridCol w="880275"/>
                <a:gridCol w="1054375"/>
                <a:gridCol w="1296200"/>
                <a:gridCol w="11511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Модель ML</a:t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R^2</a:t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MAE</a:t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MSE</a:t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RMSE</a:t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Catboost 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-0.016551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374.605949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235875.695449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485.670357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Base model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-0.006117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370.405644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233454.752973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483.171556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Ridge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-0.005958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370.369408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233417.834390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483.133351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3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GBR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-0.130478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407.950646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262310.863534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512.162927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4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SVR 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-0.001587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369.486575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232403.458449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482.082419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5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Tree 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-0.080094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391.281075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250619.852791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500.619469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6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ADABoost 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-0.027919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385.143599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238513.427215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488.378365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67" name="Google Shape;267;g2cbefa93e2d_1_176"/>
          <p:cNvSpPr txBox="1"/>
          <p:nvPr/>
        </p:nvSpPr>
        <p:spPr>
          <a:xfrm>
            <a:off x="7676925" y="1477219"/>
            <a:ext cx="405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-RU" sz="1600">
                <a:solidFill>
                  <a:srgbClr val="F1C232"/>
                </a:solidFill>
                <a:highlight>
                  <a:srgbClr val="FFFFFF"/>
                </a:highlight>
              </a:rPr>
              <a:t>Модуль упругости при растяжении, ГПа </a:t>
            </a:r>
            <a:endParaRPr sz="1600">
              <a:solidFill>
                <a:srgbClr val="F1C23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ru-RU" sz="1250">
                <a:solidFill>
                  <a:srgbClr val="1C4587"/>
                </a:solidFill>
                <a:highlight>
                  <a:srgbClr val="FFFFFF"/>
                </a:highlight>
              </a:rPr>
              <a:t>(</a:t>
            </a:r>
            <a:r>
              <a:rPr lang="ru-RU" sz="1250">
                <a:solidFill>
                  <a:srgbClr val="1C4587"/>
                </a:solidFill>
                <a:highlight>
                  <a:srgbClr val="FFFFFF"/>
                </a:highlight>
              </a:rPr>
              <a:t>выбрана модель “Ridge”)</a:t>
            </a:r>
            <a:endParaRPr sz="5865">
              <a:solidFill>
                <a:srgbClr val="F1C232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268" name="Google Shape;268;g2cbefa93e2d_1_176"/>
          <p:cNvGraphicFramePr/>
          <p:nvPr/>
        </p:nvGraphicFramePr>
        <p:xfrm>
          <a:off x="6508325" y="205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{68151D41-EDDB-4275-8F75-06607A2EC5C6}</a:tableStyleId>
              </a:tblPr>
              <a:tblGrid>
                <a:gridCol w="370325"/>
                <a:gridCol w="990625"/>
                <a:gridCol w="861025"/>
                <a:gridCol w="990625"/>
                <a:gridCol w="1240600"/>
                <a:gridCol w="1101725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Модель ML</a:t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R^2</a:t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MAE</a:t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MSE</a:t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RMSE</a:t>
                      </a:r>
                      <a:endParaRPr b="1"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Catboost 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-0.019474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2.154454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7.539076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2.745738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Base model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-0.020051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2.162465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7.543342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2.746514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Ridge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-0.009862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2.142459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7.481941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</a:rPr>
                        <a:t>2.726259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3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GBR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-0.128717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2.208512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8.346933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2.889106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EEEEEE"/>
                          </a:highlight>
                        </a:rPr>
                        <a:t>4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EEEEEE"/>
                          </a:highlight>
                        </a:rPr>
                        <a:t>SVR 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EEEEEE"/>
                          </a:highlight>
                        </a:rPr>
                        <a:t>-0.013820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EEEEEE"/>
                          </a:highlight>
                        </a:rPr>
                        <a:t>2.150660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EEEEEE"/>
                          </a:highlight>
                        </a:rPr>
                        <a:t>7.497260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EEEEEE"/>
                          </a:highlight>
                        </a:rPr>
                        <a:t>2.738112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5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Tree 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-0.374640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2.425285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10.165544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3.188345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6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ADABoost 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-0.073479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2.203727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7.938440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2.817524</a:t>
                      </a:r>
                      <a:endParaRPr sz="12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69" name="Google Shape;269;g2cbefa93e2d_1_176"/>
          <p:cNvSpPr txBox="1"/>
          <p:nvPr/>
        </p:nvSpPr>
        <p:spPr>
          <a:xfrm>
            <a:off x="458325" y="5204888"/>
            <a:ext cx="3835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5070">
              <a:solidFill>
                <a:srgbClr val="1C4587"/>
              </a:solidFill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077">
              <a:solidFill>
                <a:srgbClr val="1C4587"/>
              </a:solidFill>
            </a:endParaRPr>
          </a:p>
        </p:txBody>
      </p:sp>
      <p:sp>
        <p:nvSpPr>
          <p:cNvPr id="270" name="Google Shape;270;g2cbefa93e2d_1_176"/>
          <p:cNvSpPr txBox="1"/>
          <p:nvPr/>
        </p:nvSpPr>
        <p:spPr>
          <a:xfrm>
            <a:off x="6529675" y="5824750"/>
            <a:ext cx="405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5815">
              <a:solidFill>
                <a:srgbClr val="1C4587"/>
              </a:solidFill>
              <a:highlight>
                <a:srgbClr val="FFFFFF"/>
              </a:highlight>
            </a:endParaRPr>
          </a:p>
        </p:txBody>
      </p:sp>
      <p:sp>
        <p:nvSpPr>
          <p:cNvPr id="271" name="Google Shape;271;g2cbefa93e2d_1_176"/>
          <p:cNvSpPr/>
          <p:nvPr/>
        </p:nvSpPr>
        <p:spPr>
          <a:xfrm>
            <a:off x="387289" y="5494425"/>
            <a:ext cx="11534100" cy="666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rgbClr val="1C4587"/>
                </a:solidFill>
                <a:highlight>
                  <a:srgbClr val="FFFFFF"/>
                </a:highlight>
              </a:rPr>
              <a:t>Хотя показатели данных моделей лучшие среди представленных, они все равно далеки от хороших. Данные модели не смогут оказать значимой помощи специалисту при работе с ними.</a:t>
            </a:r>
            <a:endParaRPr sz="2800">
              <a:solidFill>
                <a:srgbClr val="1C4587"/>
              </a:solidFill>
            </a:endParaRPr>
          </a:p>
        </p:txBody>
      </p:sp>
      <p:grpSp>
        <p:nvGrpSpPr>
          <p:cNvPr id="272" name="Google Shape;272;g2cbefa93e2d_1_176"/>
          <p:cNvGrpSpPr/>
          <p:nvPr/>
        </p:nvGrpSpPr>
        <p:grpSpPr>
          <a:xfrm>
            <a:off x="3118043" y="576018"/>
            <a:ext cx="3835361" cy="676525"/>
            <a:chOff x="1476753" y="3499669"/>
            <a:chExt cx="4619247" cy="676525"/>
          </a:xfrm>
        </p:grpSpPr>
        <p:sp>
          <p:nvSpPr>
            <p:cNvPr id="273" name="Google Shape;273;g2cbefa93e2d_1_176"/>
            <p:cNvSpPr/>
            <p:nvPr/>
          </p:nvSpPr>
          <p:spPr>
            <a:xfrm>
              <a:off x="1476753" y="3510194"/>
              <a:ext cx="46191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Метрики моделей ML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cbefa93e2d_1_176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cbefa93e2d_1_176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g2cbefa93e2d_1_176"/>
          <p:cNvSpPr/>
          <p:nvPr/>
        </p:nvSpPr>
        <p:spPr>
          <a:xfrm flipH="1" rot="10800000">
            <a:off x="323594" y="5537751"/>
            <a:ext cx="63710" cy="665767"/>
          </a:xfrm>
          <a:custGeom>
            <a:rect b="b" l="l" r="r" t="t"/>
            <a:pathLst>
              <a:path extrusionOk="0" h="424732" w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noFill/>
          <a:ln cap="flat" cmpd="sng" w="16500">
            <a:solidFill>
              <a:srgbClr val="065C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cbefa93e2d_1_176"/>
          <p:cNvSpPr/>
          <p:nvPr/>
        </p:nvSpPr>
        <p:spPr>
          <a:xfrm flipH="1">
            <a:off x="11879239" y="5537756"/>
            <a:ext cx="75390" cy="665767"/>
          </a:xfrm>
          <a:custGeom>
            <a:rect b="b" l="l" r="r" t="t"/>
            <a:pathLst>
              <a:path extrusionOk="0" h="424732" w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noFill/>
          <a:ln cap="flat" cmpd="sng" w="16500">
            <a:solidFill>
              <a:srgbClr val="004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befa93e2d_1_208"/>
          <p:cNvSpPr txBox="1"/>
          <p:nvPr>
            <p:ph idx="12" type="sldNum"/>
          </p:nvPr>
        </p:nvSpPr>
        <p:spPr>
          <a:xfrm>
            <a:off x="1974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3" name="Google Shape;283;g2cbefa93e2d_1_208"/>
          <p:cNvSpPr txBox="1"/>
          <p:nvPr/>
        </p:nvSpPr>
        <p:spPr>
          <a:xfrm>
            <a:off x="153525" y="5204888"/>
            <a:ext cx="3835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5070">
              <a:solidFill>
                <a:srgbClr val="1C4587"/>
              </a:solidFill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077">
              <a:solidFill>
                <a:srgbClr val="1C4587"/>
              </a:solidFill>
            </a:endParaRPr>
          </a:p>
        </p:txBody>
      </p:sp>
      <p:sp>
        <p:nvSpPr>
          <p:cNvPr id="284" name="Google Shape;284;g2cbefa93e2d_1_208"/>
          <p:cNvSpPr txBox="1"/>
          <p:nvPr/>
        </p:nvSpPr>
        <p:spPr>
          <a:xfrm>
            <a:off x="6529675" y="5824750"/>
            <a:ext cx="405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5815">
              <a:solidFill>
                <a:srgbClr val="1C4587"/>
              </a:solidFill>
              <a:highlight>
                <a:srgbClr val="FFFFFF"/>
              </a:highlight>
            </a:endParaRPr>
          </a:p>
        </p:txBody>
      </p:sp>
      <p:grpSp>
        <p:nvGrpSpPr>
          <p:cNvPr id="285" name="Google Shape;285;g2cbefa93e2d_1_208"/>
          <p:cNvGrpSpPr/>
          <p:nvPr/>
        </p:nvGrpSpPr>
        <p:grpSpPr>
          <a:xfrm>
            <a:off x="3118044" y="423500"/>
            <a:ext cx="5939012" cy="666123"/>
            <a:chOff x="1476754" y="3499551"/>
            <a:chExt cx="7152851" cy="666123"/>
          </a:xfrm>
        </p:grpSpPr>
        <p:sp>
          <p:nvSpPr>
            <p:cNvPr id="286" name="Google Shape;286;g2cbefa93e2d_1_208"/>
            <p:cNvSpPr/>
            <p:nvPr/>
          </p:nvSpPr>
          <p:spPr>
            <a:xfrm>
              <a:off x="1497105" y="3499551"/>
              <a:ext cx="71325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Обучение нейронной сети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2cbefa93e2d_1_208"/>
            <p:cNvSpPr/>
            <p:nvPr/>
          </p:nvSpPr>
          <p:spPr>
            <a:xfrm flipH="1">
              <a:off x="6967385" y="3499907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2cbefa93e2d_1_208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g2cbefa93e2d_1_208"/>
          <p:cNvSpPr txBox="1"/>
          <p:nvPr/>
        </p:nvSpPr>
        <p:spPr>
          <a:xfrm>
            <a:off x="374625" y="1129675"/>
            <a:ext cx="2086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F1C232"/>
                </a:solidFill>
              </a:rPr>
              <a:t>График обучения</a:t>
            </a:r>
            <a:endParaRPr sz="1600">
              <a:solidFill>
                <a:srgbClr val="F1C232"/>
              </a:solidFill>
            </a:endParaRPr>
          </a:p>
        </p:txBody>
      </p:sp>
      <p:sp>
        <p:nvSpPr>
          <p:cNvPr id="290" name="Google Shape;290;g2cbefa93e2d_1_208"/>
          <p:cNvSpPr txBox="1"/>
          <p:nvPr/>
        </p:nvSpPr>
        <p:spPr>
          <a:xfrm>
            <a:off x="530175" y="3690750"/>
            <a:ext cx="3082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F1C232"/>
                </a:solidFill>
              </a:rPr>
              <a:t>Распределение ошибок</a:t>
            </a:r>
            <a:endParaRPr sz="1600">
              <a:solidFill>
                <a:srgbClr val="F1C232"/>
              </a:solidFill>
            </a:endParaRPr>
          </a:p>
        </p:txBody>
      </p:sp>
      <p:sp>
        <p:nvSpPr>
          <p:cNvPr id="291" name="Google Shape;291;g2cbefa93e2d_1_208"/>
          <p:cNvSpPr txBox="1"/>
          <p:nvPr/>
        </p:nvSpPr>
        <p:spPr>
          <a:xfrm>
            <a:off x="424150" y="1404950"/>
            <a:ext cx="23478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rgbClr val="1C4587"/>
                </a:solidFill>
              </a:rPr>
              <a:t>Базовая, 1 слой</a:t>
            </a:r>
            <a:endParaRPr b="1" sz="1000">
              <a:solidFill>
                <a:srgbClr val="1C4587"/>
              </a:solidFill>
            </a:endParaRPr>
          </a:p>
        </p:txBody>
      </p:sp>
      <p:pic>
        <p:nvPicPr>
          <p:cNvPr id="292" name="Google Shape;292;g2cbefa93e2d_1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50" y="1680098"/>
            <a:ext cx="3229732" cy="195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cbefa93e2d_1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25" y="4154275"/>
            <a:ext cx="2998649" cy="23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cbefa93e2d_1_208"/>
          <p:cNvSpPr txBox="1"/>
          <p:nvPr/>
        </p:nvSpPr>
        <p:spPr>
          <a:xfrm>
            <a:off x="5026975" y="1343450"/>
            <a:ext cx="23478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rgbClr val="1C4587"/>
                </a:solidFill>
              </a:rPr>
              <a:t>4 слоя по 24 нейрона</a:t>
            </a:r>
            <a:endParaRPr b="1" sz="1000">
              <a:solidFill>
                <a:srgbClr val="1C4587"/>
              </a:solidFill>
            </a:endParaRPr>
          </a:p>
        </p:txBody>
      </p:sp>
      <p:pic>
        <p:nvPicPr>
          <p:cNvPr id="295" name="Google Shape;295;g2cbefa93e2d_1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6775" y="1623025"/>
            <a:ext cx="3326225" cy="20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cbefa93e2d_1_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05" y="4137623"/>
            <a:ext cx="3257595" cy="250405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cbefa93e2d_1_208"/>
          <p:cNvSpPr txBox="1"/>
          <p:nvPr/>
        </p:nvSpPr>
        <p:spPr>
          <a:xfrm>
            <a:off x="8844250" y="1343450"/>
            <a:ext cx="2967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rgbClr val="1C4587"/>
                </a:solidFill>
              </a:rPr>
              <a:t>4 слоя по 24 нейрона с ранним остановом</a:t>
            </a:r>
            <a:endParaRPr b="1" sz="1000">
              <a:solidFill>
                <a:srgbClr val="1C4587"/>
              </a:solidFill>
            </a:endParaRPr>
          </a:p>
        </p:txBody>
      </p:sp>
      <p:pic>
        <p:nvPicPr>
          <p:cNvPr id="298" name="Google Shape;298;g2cbefa93e2d_1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9605" y="1618850"/>
            <a:ext cx="3257595" cy="206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cbefa93e2d_1_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2000" y="4221575"/>
            <a:ext cx="3105200" cy="2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befa93e2d_1_242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5" name="Google Shape;305;g2cbefa93e2d_1_242"/>
          <p:cNvSpPr txBox="1"/>
          <p:nvPr/>
        </p:nvSpPr>
        <p:spPr>
          <a:xfrm>
            <a:off x="458325" y="5204888"/>
            <a:ext cx="3835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5070">
              <a:solidFill>
                <a:srgbClr val="1C4587"/>
              </a:solidFill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077">
              <a:solidFill>
                <a:srgbClr val="1C4587"/>
              </a:solidFill>
            </a:endParaRPr>
          </a:p>
        </p:txBody>
      </p:sp>
      <p:sp>
        <p:nvSpPr>
          <p:cNvPr id="306" name="Google Shape;306;g2cbefa93e2d_1_242"/>
          <p:cNvSpPr txBox="1"/>
          <p:nvPr/>
        </p:nvSpPr>
        <p:spPr>
          <a:xfrm>
            <a:off x="6529675" y="5824750"/>
            <a:ext cx="405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5815">
              <a:solidFill>
                <a:srgbClr val="1C4587"/>
              </a:solidFill>
              <a:highlight>
                <a:srgbClr val="FFFFFF"/>
              </a:highlight>
            </a:endParaRPr>
          </a:p>
        </p:txBody>
      </p:sp>
      <p:sp>
        <p:nvSpPr>
          <p:cNvPr id="307" name="Google Shape;307;g2cbefa93e2d_1_242"/>
          <p:cNvSpPr/>
          <p:nvPr/>
        </p:nvSpPr>
        <p:spPr>
          <a:xfrm>
            <a:off x="387289" y="5494425"/>
            <a:ext cx="11534100" cy="666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rgbClr val="1C4587"/>
                </a:solidFill>
              </a:rPr>
              <a:t>Для добавления в приложение выбрана обученная нейросеть с ранним остановом</a:t>
            </a:r>
            <a:endParaRPr sz="2800">
              <a:solidFill>
                <a:srgbClr val="1C4587"/>
              </a:solidFill>
            </a:endParaRPr>
          </a:p>
        </p:txBody>
      </p:sp>
      <p:grpSp>
        <p:nvGrpSpPr>
          <p:cNvPr id="308" name="Google Shape;308;g2cbefa93e2d_1_242"/>
          <p:cNvGrpSpPr/>
          <p:nvPr/>
        </p:nvGrpSpPr>
        <p:grpSpPr>
          <a:xfrm>
            <a:off x="3118044" y="576018"/>
            <a:ext cx="5417218" cy="676532"/>
            <a:chOff x="1476754" y="3499669"/>
            <a:chExt cx="6524411" cy="676532"/>
          </a:xfrm>
        </p:grpSpPr>
        <p:sp>
          <p:nvSpPr>
            <p:cNvPr id="309" name="Google Shape;309;g2cbefa93e2d_1_242"/>
            <p:cNvSpPr/>
            <p:nvPr/>
          </p:nvSpPr>
          <p:spPr>
            <a:xfrm>
              <a:off x="1476765" y="3510201"/>
              <a:ext cx="65244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Метрики нейронной сети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2cbefa93e2d_1_242"/>
            <p:cNvSpPr/>
            <p:nvPr/>
          </p:nvSpPr>
          <p:spPr>
            <a:xfrm flipH="1">
              <a:off x="6691189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2cbefa93e2d_1_242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g2cbefa93e2d_1_242"/>
          <p:cNvSpPr/>
          <p:nvPr/>
        </p:nvSpPr>
        <p:spPr>
          <a:xfrm flipH="1" rot="10800000">
            <a:off x="323594" y="5537751"/>
            <a:ext cx="63710" cy="665767"/>
          </a:xfrm>
          <a:custGeom>
            <a:rect b="b" l="l" r="r" t="t"/>
            <a:pathLst>
              <a:path extrusionOk="0" h="424732" w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noFill/>
          <a:ln cap="flat" cmpd="sng" w="16500">
            <a:solidFill>
              <a:srgbClr val="065C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cbefa93e2d_1_242"/>
          <p:cNvSpPr/>
          <p:nvPr/>
        </p:nvSpPr>
        <p:spPr>
          <a:xfrm flipH="1">
            <a:off x="11879239" y="5537756"/>
            <a:ext cx="75390" cy="665767"/>
          </a:xfrm>
          <a:custGeom>
            <a:rect b="b" l="l" r="r" t="t"/>
            <a:pathLst>
              <a:path extrusionOk="0" h="424732" w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noFill/>
          <a:ln cap="flat" cmpd="sng" w="16500">
            <a:solidFill>
              <a:srgbClr val="004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4" name="Google Shape;314;g2cbefa93e2d_1_242"/>
          <p:cNvGraphicFramePr/>
          <p:nvPr/>
        </p:nvGraphicFramePr>
        <p:xfrm>
          <a:off x="496900" y="209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{68151D41-EDDB-4275-8F75-06607A2EC5C6}</a:tableStyleId>
              </a:tblPr>
              <a:tblGrid>
                <a:gridCol w="3172100"/>
                <a:gridCol w="2210275"/>
                <a:gridCol w="2043225"/>
                <a:gridCol w="2063475"/>
                <a:gridCol w="1672200"/>
              </a:tblGrid>
              <a:tr h="504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Нейросеть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R^2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MSE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RMSE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Lmodel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-0.068298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0.737604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0.837703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0.915261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Sequential_many_dense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-0.011836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0.703780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0.793429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0.890746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Earl_Sequential_many_dense</a:t>
                      </a:r>
                      <a:endParaRPr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-0.005385</a:t>
                      </a:r>
                      <a:endParaRPr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0.705452</a:t>
                      </a:r>
                      <a:endParaRPr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0.788370</a:t>
                      </a:r>
                      <a:endParaRPr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1212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0.887902</a:t>
                      </a:r>
                      <a:endParaRPr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12121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befa93e2d_1_263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0" name="Google Shape;320;g2cbefa93e2d_1_263"/>
          <p:cNvSpPr txBox="1"/>
          <p:nvPr/>
        </p:nvSpPr>
        <p:spPr>
          <a:xfrm>
            <a:off x="6529675" y="5824750"/>
            <a:ext cx="4059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5815">
              <a:solidFill>
                <a:srgbClr val="1C4587"/>
              </a:solidFill>
              <a:highlight>
                <a:srgbClr val="FFFFFF"/>
              </a:highlight>
            </a:endParaRPr>
          </a:p>
        </p:txBody>
      </p:sp>
      <p:grpSp>
        <p:nvGrpSpPr>
          <p:cNvPr id="321" name="Google Shape;321;g2cbefa93e2d_1_263"/>
          <p:cNvGrpSpPr/>
          <p:nvPr/>
        </p:nvGrpSpPr>
        <p:grpSpPr>
          <a:xfrm>
            <a:off x="3118044" y="423851"/>
            <a:ext cx="5417218" cy="676299"/>
            <a:chOff x="1476754" y="3499902"/>
            <a:chExt cx="6524411" cy="676299"/>
          </a:xfrm>
        </p:grpSpPr>
        <p:sp>
          <p:nvSpPr>
            <p:cNvPr id="322" name="Google Shape;322;g2cbefa93e2d_1_263"/>
            <p:cNvSpPr/>
            <p:nvPr/>
          </p:nvSpPr>
          <p:spPr>
            <a:xfrm>
              <a:off x="1476765" y="3510201"/>
              <a:ext cx="65244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Разработанное приложение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2cbefa93e2d_1_263"/>
            <p:cNvSpPr/>
            <p:nvPr/>
          </p:nvSpPr>
          <p:spPr>
            <a:xfrm flipH="1">
              <a:off x="7299554" y="3499907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2cbefa93e2d_1_263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5" name="Google Shape;325;g2cbefa93e2d_1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25" y="1259400"/>
            <a:ext cx="9001651" cy="45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cbefa93e2d_1_263"/>
          <p:cNvSpPr txBox="1"/>
          <p:nvPr/>
        </p:nvSpPr>
        <p:spPr>
          <a:xfrm>
            <a:off x="1092950" y="5893975"/>
            <a:ext cx="85023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Адрес сайта: </a:t>
            </a:r>
            <a:r>
              <a:rPr lang="ru-RU" sz="1100" u="sng">
                <a:solidFill>
                  <a:schemeClr val="hlink"/>
                </a:solidFill>
                <a:hlinkClick r:id="rId4"/>
              </a:rPr>
              <a:t>Выпускное приложение. Петров С.В. (vkr-baum-petrovsv.onrender.com)</a:t>
            </a:r>
            <a:endParaRPr sz="24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262626"/>
                </a:solidFill>
              </a:rPr>
              <a:t>Адрес репозитория: </a:t>
            </a:r>
            <a:r>
              <a:rPr lang="ru-RU" sz="1100" u="sng">
                <a:solidFill>
                  <a:schemeClr val="hlink"/>
                </a:solidFill>
              </a:rPr>
              <a:t>https://github.com/Petrovsv84/VKR_Baum</a:t>
            </a:r>
            <a:endParaRPr sz="13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3"/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77" name="Google Shape;77;p23"/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Постановка задачи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3"/>
            <p:cNvSpPr/>
            <p:nvPr/>
          </p:nvSpPr>
          <p:spPr>
            <a:xfrm flipH="1" rot="10800000">
              <a:off x="1476754" y="3499669"/>
              <a:ext cx="76579" cy="666000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3"/>
            <p:cNvSpPr/>
            <p:nvPr/>
          </p:nvSpPr>
          <p:spPr>
            <a:xfrm flipH="1">
              <a:off x="6005951" y="3499669"/>
              <a:ext cx="90049" cy="666000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" name="Google Shape;81;p23"/>
          <p:cNvSpPr/>
          <p:nvPr/>
        </p:nvSpPr>
        <p:spPr>
          <a:xfrm>
            <a:off x="1408200" y="1427375"/>
            <a:ext cx="9367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1C4587"/>
                </a:solidFill>
              </a:rPr>
              <a:t>Обучить алгоритм машинного обучения, который будет определять значения:</a:t>
            </a:r>
            <a:endParaRPr b="1" sz="1600">
              <a:solidFill>
                <a:srgbClr val="1C4587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-"/>
            </a:pPr>
            <a:r>
              <a:rPr lang="ru-RU" sz="1600">
                <a:solidFill>
                  <a:srgbClr val="1C4587"/>
                </a:solidFill>
              </a:rPr>
              <a:t>модуля упругости при растяжении, ГПа;</a:t>
            </a:r>
            <a:endParaRPr sz="1600">
              <a:solidFill>
                <a:srgbClr val="1C4587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-"/>
            </a:pPr>
            <a:r>
              <a:rPr lang="ru-RU" sz="1600">
                <a:solidFill>
                  <a:srgbClr val="1C4587"/>
                </a:solidFill>
              </a:rPr>
              <a:t>прочности при растяжении, МПа.</a:t>
            </a:r>
            <a:endParaRPr sz="1600">
              <a:solidFill>
                <a:srgbClr val="1C458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rgbClr val="262626"/>
              </a:solidFill>
            </a:endParaRPr>
          </a:p>
        </p:txBody>
      </p:sp>
      <p:grpSp>
        <p:nvGrpSpPr>
          <p:cNvPr id="82" name="Google Shape;82;p23"/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83" name="Google Shape;83;p23"/>
            <p:cNvCxnSpPr/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23"/>
            <p:cNvCxnSpPr/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" name="Google Shape;85;p23"/>
            <p:cNvCxnSpPr/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6" name="Google Shape;86;p23"/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87" name="Google Shape;87;p23"/>
            <p:cNvCxnSpPr/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23"/>
            <p:cNvCxnSpPr/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23"/>
            <p:cNvCxnSpPr/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0" name="Google Shape;90;p23"/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91" name="Google Shape;91;p23"/>
            <p:cNvCxnSpPr/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" name="Google Shape;92;p23"/>
            <p:cNvCxnSpPr/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23"/>
            <p:cNvCxnSpPr/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4" name="Google Shape;94;p23"/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95" name="Google Shape;95;p23"/>
            <p:cNvCxnSpPr/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23"/>
            <p:cNvCxnSpPr/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23"/>
            <p:cNvCxnSpPr/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8" name="Google Shape;98;p23"/>
          <p:cNvSpPr/>
          <p:nvPr/>
        </p:nvSpPr>
        <p:spPr>
          <a:xfrm>
            <a:off x="1453600" y="2530100"/>
            <a:ext cx="833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600">
                <a:solidFill>
                  <a:srgbClr val="1C4587"/>
                </a:solidFill>
              </a:rPr>
              <a:t>Написать нейронную сеть, которая будет рекомендовать: соотношение матрица-наполнитель</a:t>
            </a:r>
            <a:r>
              <a:rPr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rgbClr val="262626"/>
              </a:solidFill>
            </a:endParaRPr>
          </a:p>
        </p:txBody>
      </p:sp>
      <p:sp>
        <p:nvSpPr>
          <p:cNvPr id="99" name="Google Shape;99;p23"/>
          <p:cNvSpPr/>
          <p:nvPr/>
        </p:nvSpPr>
        <p:spPr>
          <a:xfrm>
            <a:off x="843925" y="2739875"/>
            <a:ext cx="45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3"/>
          <p:cNvSpPr/>
          <p:nvPr/>
        </p:nvSpPr>
        <p:spPr>
          <a:xfrm>
            <a:off x="1408150" y="3235950"/>
            <a:ext cx="85563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1C4587"/>
                </a:solidFill>
              </a:rPr>
              <a:t>Работа с данными:</a:t>
            </a:r>
            <a:endParaRPr b="1" sz="1600">
              <a:solidFill>
                <a:srgbClr val="1C4587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-"/>
            </a:pPr>
            <a:r>
              <a:rPr lang="ru-RU" sz="1600">
                <a:solidFill>
                  <a:srgbClr val="1C4587"/>
                </a:solidFill>
              </a:rPr>
              <a:t>разведочный анализ данных;</a:t>
            </a:r>
            <a:endParaRPr sz="1600">
              <a:solidFill>
                <a:srgbClr val="1C4587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-"/>
            </a:pPr>
            <a:r>
              <a:rPr lang="ru-RU" sz="1600">
                <a:solidFill>
                  <a:srgbClr val="1C4587"/>
                </a:solidFill>
              </a:rPr>
              <a:t>разделение данных на тренировочную и тестовую выборки</a:t>
            </a:r>
            <a:endParaRPr sz="1600">
              <a:solidFill>
                <a:srgbClr val="1C4587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-"/>
            </a:pPr>
            <a:r>
              <a:rPr lang="ru-RU" sz="1600">
                <a:solidFill>
                  <a:srgbClr val="1C4587"/>
                </a:solidFill>
              </a:rPr>
              <a:t>препроцессинг (предобработка);</a:t>
            </a:r>
            <a:endParaRPr sz="1600">
              <a:solidFill>
                <a:srgbClr val="1C4587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-"/>
            </a:pPr>
            <a:r>
              <a:rPr lang="ru-RU" sz="1600">
                <a:solidFill>
                  <a:srgbClr val="1C4587"/>
                </a:solidFill>
              </a:rPr>
              <a:t>выбор базовой модели и модели для подбора.</a:t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843933" y="3709724"/>
            <a:ext cx="321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3"/>
          <p:cNvSpPr/>
          <p:nvPr/>
        </p:nvSpPr>
        <p:spPr>
          <a:xfrm>
            <a:off x="1382775" y="4686900"/>
            <a:ext cx="84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>
                <a:solidFill>
                  <a:srgbClr val="1C4587"/>
                </a:solidFill>
              </a:rPr>
              <a:t>Сравнение моделей</a:t>
            </a:r>
            <a:endParaRPr sz="1600">
              <a:solidFill>
                <a:srgbClr val="1C4587"/>
              </a:solidFill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843932" y="4677150"/>
            <a:ext cx="40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/>
          <p:nvPr/>
        </p:nvSpPr>
        <p:spPr>
          <a:xfrm>
            <a:off x="1382780" y="5633218"/>
            <a:ext cx="6217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600">
                <a:solidFill>
                  <a:srgbClr val="1C4587"/>
                </a:solidFill>
              </a:rPr>
              <a:t>Разработать приложение</a:t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105" name="Google Shape;105;p23"/>
          <p:cNvSpPr/>
          <p:nvPr/>
        </p:nvSpPr>
        <p:spPr>
          <a:xfrm>
            <a:off x="836824" y="5618300"/>
            <a:ext cx="50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23"/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107" name="Google Shape;107;p23"/>
            <p:cNvCxnSpPr/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" name="Google Shape;108;p23"/>
            <p:cNvCxnSpPr/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" name="Google Shape;109;p23"/>
            <p:cNvCxnSpPr/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0" name="Google Shape;110;p23"/>
          <p:cNvSpPr/>
          <p:nvPr/>
        </p:nvSpPr>
        <p:spPr>
          <a:xfrm>
            <a:off x="843982" y="1671900"/>
            <a:ext cx="45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baseline="30000" i="0" lang="ru-RU" sz="36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30000" i="0" sz="36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1534875" y="1934375"/>
            <a:ext cx="7064400" cy="4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100">
                <a:solidFill>
                  <a:srgbClr val="F1BE29"/>
                </a:solidFill>
              </a:rPr>
              <a:t>X_bp.xlsx,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700"/>
              <a:t>признаков: 10 и индекс</a:t>
            </a:r>
            <a:endParaRPr sz="1700"/>
          </a:p>
          <a:p>
            <a:pPr indent="0" lvl="0" marL="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700"/>
              <a:t>строк: 1023</a:t>
            </a:r>
            <a:endParaRPr sz="18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F1BE29"/>
                </a:solidFill>
              </a:rPr>
              <a:t>X_nup.xlsx</a:t>
            </a:r>
            <a:r>
              <a:rPr lang="ru-RU" sz="2100">
                <a:solidFill>
                  <a:srgbClr val="F1BE29"/>
                </a:solidFill>
              </a:rPr>
              <a:t>,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700"/>
              <a:t>признаков: 3 и индекс</a:t>
            </a:r>
            <a:endParaRPr sz="1700"/>
          </a:p>
          <a:p>
            <a:pPr indent="0" lvl="0" marL="0" rtl="0" algn="just"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700"/>
              <a:t>строк: 1040</a:t>
            </a:r>
            <a:endParaRPr sz="1700"/>
          </a:p>
          <a:p>
            <a:pPr indent="0" lvl="0" marL="0" rtl="0" algn="just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91">
                <a:solidFill>
                  <a:srgbClr val="F1BE29"/>
                </a:solidFill>
              </a:rPr>
              <a:t>Объединение с типом INNER по индексу:</a:t>
            </a:r>
            <a:endParaRPr sz="1991">
              <a:solidFill>
                <a:srgbClr val="F1BE29"/>
              </a:solidFill>
            </a:endParaRPr>
          </a:p>
          <a:p>
            <a:pPr indent="0" lvl="0" marL="0" rtl="0" algn="just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91"/>
              <a:t>признаков: 13</a:t>
            </a:r>
            <a:endParaRPr sz="1591"/>
          </a:p>
          <a:p>
            <a:pPr indent="0" lvl="0" marL="0" rtl="0" algn="just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91"/>
              <a:t>строк: 1023</a:t>
            </a:r>
            <a:endParaRPr sz="1591"/>
          </a:p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213217" y="1333690"/>
            <a:ext cx="11350503" cy="600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</a:pPr>
            <a:r>
              <a:rPr lang="ru-RU" sz="2600"/>
              <a:t>Разведочный анализ данных</a:t>
            </a:r>
            <a:endParaRPr/>
          </a:p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18" name="Google Shape;118;p24"/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9" name="Google Shape;119;p24"/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Постановка задачи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 flipH="1" rot="10800000">
              <a:off x="1476754" y="3499669"/>
              <a:ext cx="76579" cy="666000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4"/>
            <p:cNvSpPr/>
            <p:nvPr/>
          </p:nvSpPr>
          <p:spPr>
            <a:xfrm flipH="1">
              <a:off x="6005951" y="3499669"/>
              <a:ext cx="90049" cy="666000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5959850" y="1977050"/>
            <a:ext cx="5527500" cy="20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8" name="Google Shape;128;p25"/>
          <p:cNvSpPr txBox="1"/>
          <p:nvPr/>
        </p:nvSpPr>
        <p:spPr>
          <a:xfrm>
            <a:off x="210422" y="1362140"/>
            <a:ext cx="71190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ru-RU" sz="2300">
                <a:solidFill>
                  <a:srgbClr val="F1BE29"/>
                </a:solidFill>
              </a:rPr>
              <a:t>Описание данных</a:t>
            </a:r>
            <a:endParaRPr sz="2300">
              <a:solidFill>
                <a:srgbClr val="F1BE29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54">
                <a:solidFill>
                  <a:srgbClr val="1C4587"/>
                </a:solidFill>
              </a:rPr>
              <a:t>Объединенный датасет имеет следующую структуру и типы данных:</a:t>
            </a:r>
            <a:endParaRPr sz="1254">
              <a:solidFill>
                <a:srgbClr val="1C4587"/>
              </a:solidFill>
            </a:endParaRPr>
          </a:p>
        </p:txBody>
      </p:sp>
      <p:grpSp>
        <p:nvGrpSpPr>
          <p:cNvPr id="129" name="Google Shape;129;p25"/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30" name="Google Shape;130;p25"/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Работа с данными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5"/>
            <p:cNvSpPr/>
            <p:nvPr/>
          </p:nvSpPr>
          <p:spPr>
            <a:xfrm flipH="1" rot="10800000">
              <a:off x="1476754" y="3499669"/>
              <a:ext cx="76579" cy="666000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5"/>
            <p:cNvSpPr/>
            <p:nvPr/>
          </p:nvSpPr>
          <p:spPr>
            <a:xfrm flipH="1">
              <a:off x="6005951" y="3499669"/>
              <a:ext cx="90049" cy="666000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33" name="Google Shape;133;p25"/>
          <p:cNvGraphicFramePr/>
          <p:nvPr/>
        </p:nvGraphicFramePr>
        <p:xfrm>
          <a:off x="453663" y="231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{68151D41-EDDB-4275-8F75-06607A2EC5C6}</a:tableStyleId>
              </a:tblPr>
              <a:tblGrid>
                <a:gridCol w="487500"/>
                <a:gridCol w="2130550"/>
                <a:gridCol w="1020150"/>
                <a:gridCol w="1029150"/>
                <a:gridCol w="758350"/>
              </a:tblGrid>
              <a:tr h="694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Название столбца  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Количество ненулевых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Общее количество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Тип данных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6946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Соотношение матрица-наполнитель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Плотность, кг/м3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модуль упругости, ГПа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Количество отвердителя, м.%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6946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Содержание эпоксидных групп,%_2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28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Температура вспышки, С_2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134" name="Google Shape;134;p25"/>
          <p:cNvGraphicFramePr/>
          <p:nvPr/>
        </p:nvGraphicFramePr>
        <p:xfrm>
          <a:off x="6300875" y="236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{68151D41-EDDB-4275-8F75-06607A2EC5C6}</a:tableStyleId>
              </a:tblPr>
              <a:tblGrid>
                <a:gridCol w="487500"/>
                <a:gridCol w="2130550"/>
                <a:gridCol w="1020150"/>
                <a:gridCol w="1029175"/>
                <a:gridCol w="758325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Поверхностная плотность, г/м2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Модуль упругости при растяжении, ГПа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Прочность при растяжении, МПа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Потребление смолы, г/м2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Угол нашивки, град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Шаг нашивки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Плотность нашивки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befa93e2d_1_21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0" name="Google Shape;140;g2cbefa93e2d_1_21"/>
          <p:cNvSpPr txBox="1"/>
          <p:nvPr/>
        </p:nvSpPr>
        <p:spPr>
          <a:xfrm>
            <a:off x="362825" y="1133545"/>
            <a:ext cx="7119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-RU" sz="2000">
                <a:solidFill>
                  <a:srgbClr val="F1BE29"/>
                </a:solidFill>
              </a:rPr>
              <a:t>Гистограмма попарного распределения</a:t>
            </a:r>
            <a:endParaRPr sz="954">
              <a:solidFill>
                <a:srgbClr val="1C4587"/>
              </a:solidFill>
            </a:endParaRPr>
          </a:p>
        </p:txBody>
      </p:sp>
      <p:grpSp>
        <p:nvGrpSpPr>
          <p:cNvPr id="141" name="Google Shape;141;g2cbefa93e2d_1_21"/>
          <p:cNvGrpSpPr/>
          <p:nvPr/>
        </p:nvGrpSpPr>
        <p:grpSpPr>
          <a:xfrm>
            <a:off x="3167868" y="469293"/>
            <a:ext cx="3835361" cy="666000"/>
            <a:chOff x="1476753" y="3499669"/>
            <a:chExt cx="4619247" cy="666000"/>
          </a:xfrm>
        </p:grpSpPr>
        <p:sp>
          <p:nvSpPr>
            <p:cNvPr id="142" name="Google Shape;142;g2cbefa93e2d_1_21"/>
            <p:cNvSpPr/>
            <p:nvPr/>
          </p:nvSpPr>
          <p:spPr>
            <a:xfrm>
              <a:off x="1476753" y="3499669"/>
              <a:ext cx="46191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Анализ данных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2cbefa93e2d_1_21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2cbefa93e2d_1_21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5" name="Google Shape;145;g2cbefa93e2d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50650"/>
            <a:ext cx="8120626" cy="5018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g2cbefa93e2d_1_21"/>
          <p:cNvGrpSpPr/>
          <p:nvPr/>
        </p:nvGrpSpPr>
        <p:grpSpPr>
          <a:xfrm>
            <a:off x="8994197" y="2133773"/>
            <a:ext cx="2906141" cy="2206458"/>
            <a:chOff x="1476478" y="3499669"/>
            <a:chExt cx="4619522" cy="666000"/>
          </a:xfrm>
        </p:grpSpPr>
        <p:sp>
          <p:nvSpPr>
            <p:cNvPr id="147" name="Google Shape;147;g2cbefa93e2d_1_21"/>
            <p:cNvSpPr/>
            <p:nvPr/>
          </p:nvSpPr>
          <p:spPr>
            <a:xfrm>
              <a:off x="1476478" y="3499670"/>
              <a:ext cx="4619400" cy="51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65CAB"/>
                </a:buClr>
                <a:buSzPts val="1600"/>
                <a:buChar char="-"/>
              </a:pPr>
              <a:r>
                <a:rPr lang="ru-RU" sz="1600">
                  <a:solidFill>
                    <a:srgbClr val="065CAB"/>
                  </a:solidFill>
                </a:rPr>
                <a:t>линейные зависимости отсутствуют;</a:t>
              </a:r>
              <a:endParaRPr sz="1600">
                <a:solidFill>
                  <a:srgbClr val="065CAB"/>
                </a:solidFill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65CAB"/>
                </a:solidFill>
              </a:endParaRPr>
            </a:p>
            <a:p>
              <a:pPr indent="-330200" lvl="0" marL="45720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65CAB"/>
                </a:buClr>
                <a:buSzPts val="1600"/>
                <a:buChar char="-"/>
              </a:pPr>
              <a:r>
                <a:rPr lang="ru-RU" sz="1600">
                  <a:solidFill>
                    <a:srgbClr val="065CAB"/>
                  </a:solidFill>
                </a:rPr>
                <a:t>низкая эффективность определения целевых значений.</a:t>
              </a:r>
              <a:endParaRPr sz="1900">
                <a:solidFill>
                  <a:srgbClr val="065CAB"/>
                </a:solidFill>
              </a:endParaRPr>
            </a:p>
          </p:txBody>
        </p:sp>
        <p:sp>
          <p:nvSpPr>
            <p:cNvPr id="148" name="Google Shape;148;g2cbefa93e2d_1_21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2cbefa93e2d_1_21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befa93e2d_1_50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5" name="Google Shape;155;g2cbefa93e2d_1_50"/>
          <p:cNvSpPr txBox="1"/>
          <p:nvPr/>
        </p:nvSpPr>
        <p:spPr>
          <a:xfrm>
            <a:off x="362825" y="1362145"/>
            <a:ext cx="7119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ru-RU" sz="1600">
                <a:solidFill>
                  <a:srgbClr val="F1BE29"/>
                </a:solidFill>
              </a:rPr>
              <a:t>Выбросы данных</a:t>
            </a:r>
            <a:endParaRPr sz="867">
              <a:solidFill>
                <a:srgbClr val="1C4587"/>
              </a:solidFill>
            </a:endParaRPr>
          </a:p>
        </p:txBody>
      </p:sp>
      <p:grpSp>
        <p:nvGrpSpPr>
          <p:cNvPr id="156" name="Google Shape;156;g2cbefa93e2d_1_50"/>
          <p:cNvGrpSpPr/>
          <p:nvPr/>
        </p:nvGrpSpPr>
        <p:grpSpPr>
          <a:xfrm>
            <a:off x="3167868" y="469293"/>
            <a:ext cx="3835361" cy="666000"/>
            <a:chOff x="1476753" y="3499669"/>
            <a:chExt cx="4619247" cy="666000"/>
          </a:xfrm>
        </p:grpSpPr>
        <p:sp>
          <p:nvSpPr>
            <p:cNvPr id="157" name="Google Shape;157;g2cbefa93e2d_1_50"/>
            <p:cNvSpPr/>
            <p:nvPr/>
          </p:nvSpPr>
          <p:spPr>
            <a:xfrm>
              <a:off x="1476753" y="3499669"/>
              <a:ext cx="46191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Анализ данных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2cbefa93e2d_1_50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2cbefa93e2d_1_50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0" name="Google Shape;160;g2cbefa93e2d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50" y="1974400"/>
            <a:ext cx="11145675" cy="36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befa93e2d_1_66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6" name="Google Shape;166;g2cbefa93e2d_1_66"/>
          <p:cNvSpPr txBox="1"/>
          <p:nvPr/>
        </p:nvSpPr>
        <p:spPr>
          <a:xfrm>
            <a:off x="362825" y="1362145"/>
            <a:ext cx="7119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ru-RU" sz="1600">
                <a:solidFill>
                  <a:srgbClr val="F1BE29"/>
                </a:solidFill>
              </a:rPr>
              <a:t>Выбросы целевых показателей (“Ящик с усами”)</a:t>
            </a:r>
            <a:endParaRPr sz="867">
              <a:solidFill>
                <a:srgbClr val="1C4587"/>
              </a:solidFill>
            </a:endParaRPr>
          </a:p>
        </p:txBody>
      </p:sp>
      <p:grpSp>
        <p:nvGrpSpPr>
          <p:cNvPr id="167" name="Google Shape;167;g2cbefa93e2d_1_66"/>
          <p:cNvGrpSpPr/>
          <p:nvPr/>
        </p:nvGrpSpPr>
        <p:grpSpPr>
          <a:xfrm>
            <a:off x="3167868" y="469293"/>
            <a:ext cx="3835361" cy="666000"/>
            <a:chOff x="1476753" y="3499669"/>
            <a:chExt cx="4619247" cy="666000"/>
          </a:xfrm>
        </p:grpSpPr>
        <p:sp>
          <p:nvSpPr>
            <p:cNvPr id="168" name="Google Shape;168;g2cbefa93e2d_1_66"/>
            <p:cNvSpPr/>
            <p:nvPr/>
          </p:nvSpPr>
          <p:spPr>
            <a:xfrm>
              <a:off x="1476753" y="3499669"/>
              <a:ext cx="46191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Анализ данных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2cbefa93e2d_1_66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2cbefa93e2d_1_66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" name="Google Shape;171;g2cbefa93e2d_1_66"/>
          <p:cNvPicPr preferRelativeResize="0"/>
          <p:nvPr/>
        </p:nvPicPr>
        <p:blipFill rotWithShape="1">
          <a:blip r:embed="rId3">
            <a:alphaModFix/>
          </a:blip>
          <a:srcRect b="0" l="0" r="-5775" t="0"/>
          <a:stretch/>
        </p:blipFill>
        <p:spPr>
          <a:xfrm>
            <a:off x="152400" y="2517450"/>
            <a:ext cx="3972000" cy="28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cbefa93e2d_1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00" y="2517450"/>
            <a:ext cx="3777075" cy="28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cbefa93e2d_1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2525" y="2514600"/>
            <a:ext cx="3777075" cy="28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cbefa93e2d_1_66"/>
          <p:cNvSpPr txBox="1"/>
          <p:nvPr/>
        </p:nvSpPr>
        <p:spPr>
          <a:xfrm>
            <a:off x="362825" y="1874353"/>
            <a:ext cx="3384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rgbClr val="0C343D"/>
                </a:solidFill>
              </a:rPr>
              <a:t>Прочность при растяжении, МПа</a:t>
            </a:r>
            <a:endParaRPr sz="867">
              <a:solidFill>
                <a:srgbClr val="0C343D"/>
              </a:solidFill>
            </a:endParaRPr>
          </a:p>
        </p:txBody>
      </p:sp>
      <p:sp>
        <p:nvSpPr>
          <p:cNvPr id="175" name="Google Shape;175;g2cbefa93e2d_1_66"/>
          <p:cNvSpPr txBox="1"/>
          <p:nvPr/>
        </p:nvSpPr>
        <p:spPr>
          <a:xfrm>
            <a:off x="4510350" y="1906103"/>
            <a:ext cx="3384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C343D"/>
                </a:solidFill>
              </a:rPr>
              <a:t>Модуль упругости при растяжении, ГПа</a:t>
            </a:r>
            <a:endParaRPr sz="767">
              <a:solidFill>
                <a:srgbClr val="0C343D"/>
              </a:solidFill>
            </a:endParaRPr>
          </a:p>
        </p:txBody>
      </p:sp>
      <p:sp>
        <p:nvSpPr>
          <p:cNvPr id="176" name="Google Shape;176;g2cbefa93e2d_1_66"/>
          <p:cNvSpPr txBox="1"/>
          <p:nvPr/>
        </p:nvSpPr>
        <p:spPr>
          <a:xfrm>
            <a:off x="8366200" y="1874353"/>
            <a:ext cx="3384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C343D"/>
                </a:solidFill>
              </a:rPr>
              <a:t>Соотношение матрица-наполнитель</a:t>
            </a:r>
            <a:endParaRPr sz="1300">
              <a:solidFill>
                <a:srgbClr val="0C343D"/>
              </a:solidFill>
            </a:endParaRPr>
          </a:p>
        </p:txBody>
      </p:sp>
      <p:sp>
        <p:nvSpPr>
          <p:cNvPr id="177" name="Google Shape;177;g2cbefa93e2d_1_66"/>
          <p:cNvSpPr txBox="1"/>
          <p:nvPr/>
        </p:nvSpPr>
        <p:spPr>
          <a:xfrm>
            <a:off x="362825" y="5431403"/>
            <a:ext cx="3384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</a:rPr>
              <a:t>общее количество - 11</a:t>
            </a:r>
            <a:endParaRPr sz="667">
              <a:solidFill>
                <a:srgbClr val="0C343D"/>
              </a:solidFill>
            </a:endParaRPr>
          </a:p>
        </p:txBody>
      </p:sp>
      <p:sp>
        <p:nvSpPr>
          <p:cNvPr id="178" name="Google Shape;178;g2cbefa93e2d_1_66"/>
          <p:cNvSpPr txBox="1"/>
          <p:nvPr/>
        </p:nvSpPr>
        <p:spPr>
          <a:xfrm>
            <a:off x="4574375" y="5431403"/>
            <a:ext cx="3384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0C343D"/>
                </a:solidFill>
              </a:rPr>
              <a:t>общее количество - 6</a:t>
            </a:r>
            <a:endParaRPr sz="667">
              <a:solidFill>
                <a:srgbClr val="0C343D"/>
              </a:solidFill>
            </a:endParaRPr>
          </a:p>
        </p:txBody>
      </p:sp>
      <p:sp>
        <p:nvSpPr>
          <p:cNvPr id="179" name="Google Shape;179;g2cbefa93e2d_1_66"/>
          <p:cNvSpPr txBox="1"/>
          <p:nvPr/>
        </p:nvSpPr>
        <p:spPr>
          <a:xfrm>
            <a:off x="8558275" y="5431403"/>
            <a:ext cx="3384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0C343D"/>
                </a:solidFill>
              </a:rPr>
              <a:t>общее количество - 6</a:t>
            </a:r>
            <a:endParaRPr sz="667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befa93e2d_1_88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5" name="Google Shape;185;g2cbefa93e2d_1_88"/>
          <p:cNvSpPr txBox="1"/>
          <p:nvPr/>
        </p:nvSpPr>
        <p:spPr>
          <a:xfrm>
            <a:off x="210425" y="1362146"/>
            <a:ext cx="71190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39130"/>
              <a:buFont typeface="Noto Sans Symbols"/>
              <a:buNone/>
            </a:pPr>
            <a:r>
              <a:rPr lang="ru-RU" sz="2300">
                <a:solidFill>
                  <a:srgbClr val="F1BE29"/>
                </a:solidFill>
              </a:rPr>
              <a:t>Описательная статистика</a:t>
            </a:r>
            <a:endParaRPr sz="2300">
              <a:solidFill>
                <a:srgbClr val="F1BE29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7701"/>
              <a:buFont typeface="Arial"/>
              <a:buNone/>
            </a:pPr>
            <a:r>
              <a:t/>
            </a:r>
            <a:endParaRPr sz="1254">
              <a:solidFill>
                <a:srgbClr val="1C4587"/>
              </a:solidFill>
            </a:endParaRPr>
          </a:p>
        </p:txBody>
      </p:sp>
      <p:grpSp>
        <p:nvGrpSpPr>
          <p:cNvPr id="186" name="Google Shape;186;g2cbefa93e2d_1_88"/>
          <p:cNvGrpSpPr/>
          <p:nvPr/>
        </p:nvGrpSpPr>
        <p:grpSpPr>
          <a:xfrm>
            <a:off x="3167868" y="469293"/>
            <a:ext cx="3835361" cy="666000"/>
            <a:chOff x="1476753" y="3499669"/>
            <a:chExt cx="4619247" cy="666000"/>
          </a:xfrm>
        </p:grpSpPr>
        <p:sp>
          <p:nvSpPr>
            <p:cNvPr id="187" name="Google Shape;187;g2cbefa93e2d_1_88"/>
            <p:cNvSpPr/>
            <p:nvPr/>
          </p:nvSpPr>
          <p:spPr>
            <a:xfrm>
              <a:off x="1476753" y="3499669"/>
              <a:ext cx="46191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Анализ данных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cbefa93e2d_1_88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cbefa93e2d_1_88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90" name="Google Shape;190;g2cbefa93e2d_1_88"/>
          <p:cNvGraphicFramePr/>
          <p:nvPr/>
        </p:nvGraphicFramePr>
        <p:xfrm>
          <a:off x="159500" y="197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{68151D41-EDDB-4275-8F75-06607A2EC5C6}</a:tableStyleId>
              </a:tblPr>
              <a:tblGrid>
                <a:gridCol w="1633450"/>
                <a:gridCol w="954250"/>
                <a:gridCol w="773725"/>
                <a:gridCol w="790900"/>
                <a:gridCol w="962825"/>
                <a:gridCol w="782300"/>
              </a:tblGrid>
              <a:tr h="5107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Среднее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Стандартное отклонение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1" name="Google Shape;191;g2cbefa93e2d_1_88"/>
          <p:cNvGraphicFramePr/>
          <p:nvPr/>
        </p:nvGraphicFramePr>
        <p:xfrm>
          <a:off x="6122075" y="197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{68151D41-EDDB-4275-8F75-06607A2EC5C6}</a:tableStyleId>
              </a:tblPr>
              <a:tblGrid>
                <a:gridCol w="1646725"/>
                <a:gridCol w="962025"/>
                <a:gridCol w="780025"/>
                <a:gridCol w="797350"/>
                <a:gridCol w="970675"/>
                <a:gridCol w="788675"/>
              </a:tblGrid>
              <a:tr h="5605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Среднее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Стандартное отклонение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EEE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2" name="Google Shape;192;g2cbefa93e2d_1_88"/>
          <p:cNvGraphicFramePr/>
          <p:nvPr/>
        </p:nvGraphicFramePr>
        <p:xfrm>
          <a:off x="159500" y="252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{68151D41-EDDB-4275-8F75-06607A2EC5C6}</a:tableStyleId>
              </a:tblPr>
              <a:tblGrid>
                <a:gridCol w="1633425"/>
                <a:gridCol w="954250"/>
                <a:gridCol w="773700"/>
                <a:gridCol w="790925"/>
                <a:gridCol w="962850"/>
                <a:gridCol w="782300"/>
              </a:tblGrid>
              <a:tr h="4023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Соотношение матрица-наполнитель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2.93033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0.9132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0.3894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2.9068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5.5917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9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Плотность, кг/м3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1975.7348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73.7292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1731.7646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1977.6216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2207.7734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9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модуль упругости, ГПа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739.92321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330.2315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2.4369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739.6643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1911.5364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9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Количество отвердителя, м.%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110.57074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28.2959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17.7402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110.5648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198.9532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3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Содержание эпоксидных групп,%_2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22.24438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2.40630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14.2549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22.2307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33.0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9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Температура вспышки, С_2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285.8821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40.9432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285.8968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413.2734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3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Поверхностная плотность, г/м2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482.7318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281.3146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0.6037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451.8643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1399.5423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3" name="Google Shape;193;g2cbefa93e2d_1_88"/>
          <p:cNvGraphicFramePr/>
          <p:nvPr/>
        </p:nvGraphicFramePr>
        <p:xfrm>
          <a:off x="6122075" y="256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{68151D41-EDDB-4275-8F75-06607A2EC5C6}</a:tableStyleId>
              </a:tblPr>
              <a:tblGrid>
                <a:gridCol w="1646700"/>
                <a:gridCol w="962025"/>
                <a:gridCol w="780025"/>
                <a:gridCol w="797350"/>
                <a:gridCol w="970700"/>
                <a:gridCol w="788675"/>
              </a:tblGrid>
              <a:tr h="6368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Модуль упругости при растяжении, ГПа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73.3286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3.1189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64.0540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73.2688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82.6820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8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Прочность при растяжении, МПа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2466.9228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485.6280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1036.8566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2459.5245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3848.4367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Потребление смолы, г/м2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218.4231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59.7359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33.8030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219.1988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414.5906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Угол нашивки, град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44.2521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45.0157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90.0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Шаг нашивки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6.8992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2.5634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6.9161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14.4405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Плотность нашивки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57.1539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12.3509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57.3419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103.9889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befa93e2d_1_107"/>
          <p:cNvSpPr txBox="1"/>
          <p:nvPr>
            <p:ph idx="12" type="sldNum"/>
          </p:nvPr>
        </p:nvSpPr>
        <p:spPr>
          <a:xfrm>
            <a:off x="273628" y="6434051"/>
            <a:ext cx="570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9" name="Google Shape;199;g2cbefa93e2d_1_107"/>
          <p:cNvSpPr txBox="1"/>
          <p:nvPr/>
        </p:nvSpPr>
        <p:spPr>
          <a:xfrm>
            <a:off x="362825" y="1285945"/>
            <a:ext cx="7119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ru-RU" sz="1600">
                <a:solidFill>
                  <a:srgbClr val="F1BE29"/>
                </a:solidFill>
              </a:rPr>
              <a:t>Тепловая карта корреляции</a:t>
            </a:r>
            <a:endParaRPr sz="867">
              <a:solidFill>
                <a:srgbClr val="1C4587"/>
              </a:solidFill>
            </a:endParaRPr>
          </a:p>
        </p:txBody>
      </p:sp>
      <p:grpSp>
        <p:nvGrpSpPr>
          <p:cNvPr id="200" name="Google Shape;200;g2cbefa93e2d_1_107"/>
          <p:cNvGrpSpPr/>
          <p:nvPr/>
        </p:nvGrpSpPr>
        <p:grpSpPr>
          <a:xfrm>
            <a:off x="3167868" y="469293"/>
            <a:ext cx="3835361" cy="666000"/>
            <a:chOff x="1476753" y="3499669"/>
            <a:chExt cx="4619247" cy="666000"/>
          </a:xfrm>
        </p:grpSpPr>
        <p:sp>
          <p:nvSpPr>
            <p:cNvPr id="201" name="Google Shape;201;g2cbefa93e2d_1_107"/>
            <p:cNvSpPr/>
            <p:nvPr/>
          </p:nvSpPr>
          <p:spPr>
            <a:xfrm>
              <a:off x="1476753" y="3499669"/>
              <a:ext cx="46191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rgbClr val="065CAB"/>
                  </a:solidFill>
                </a:rPr>
                <a:t>Анализ данных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2cbefa93e2d_1_107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2cbefa93e2d_1_107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g2cbefa93e2d_1_107"/>
          <p:cNvGrpSpPr/>
          <p:nvPr/>
        </p:nvGrpSpPr>
        <p:grpSpPr>
          <a:xfrm>
            <a:off x="8994197" y="2133815"/>
            <a:ext cx="2906141" cy="2007058"/>
            <a:chOff x="1476478" y="3499669"/>
            <a:chExt cx="4619522" cy="666000"/>
          </a:xfrm>
        </p:grpSpPr>
        <p:sp>
          <p:nvSpPr>
            <p:cNvPr id="205" name="Google Shape;205;g2cbefa93e2d_1_107"/>
            <p:cNvSpPr/>
            <p:nvPr/>
          </p:nvSpPr>
          <p:spPr>
            <a:xfrm>
              <a:off x="1476478" y="3499670"/>
              <a:ext cx="4619400" cy="51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C4587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>
                  <a:solidFill>
                    <a:srgbClr val="1C4587"/>
                  </a:solidFill>
                </a:rPr>
                <a:t>Матрица корреляции с около нулевыми значениями наглядно демонстрирует отсутствие линейных зависимостей и сильных признаков датасета</a:t>
              </a:r>
              <a:endParaRPr sz="1900">
                <a:solidFill>
                  <a:srgbClr val="1C4587"/>
                </a:solidFill>
              </a:endParaRPr>
            </a:p>
          </p:txBody>
        </p:sp>
        <p:sp>
          <p:nvSpPr>
            <p:cNvPr id="206" name="Google Shape;206;g2cbefa93e2d_1_107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2cbefa93e2d_1_107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8" name="Google Shape;208;g2cbefa93e2d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01300"/>
            <a:ext cx="6749501" cy="47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2021-02-24T09:03:25Z</dcterms:created>
  <dc:creator>Фомина Ольга</dc:creator>
</cp:coreProperties>
</file>